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bin" ContentType="audio/unknown"/>
  <Override PartName="/ppt/media/audio2.bin" ContentType="audio/unknown"/>
  <Override PartName="/ppt/media/audio3.bin" ContentType="audio/unknown"/>
  <Override PartName="/ppt/media/audio4.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4" r:id="rId1"/>
  </p:sldMasterIdLst>
  <p:sldIdLst>
    <p:sldId id="256" r:id="rId2"/>
    <p:sldId id="257" r:id="rId3"/>
    <p:sldId id="258" r:id="rId4"/>
    <p:sldId id="259" r:id="rId5"/>
    <p:sldId id="261" r:id="rId6"/>
    <p:sldId id="262" r:id="rId7"/>
    <p:sldId id="263" r:id="rId8"/>
    <p:sldId id="266" r:id="rId9"/>
    <p:sldId id="267" r:id="rId10"/>
    <p:sldId id="304" r:id="rId11"/>
    <p:sldId id="270" r:id="rId12"/>
    <p:sldId id="305" r:id="rId13"/>
    <p:sldId id="272" r:id="rId14"/>
    <p:sldId id="306" r:id="rId15"/>
    <p:sldId id="268" r:id="rId16"/>
    <p:sldId id="269" r:id="rId17"/>
    <p:sldId id="307" r:id="rId18"/>
    <p:sldId id="275" r:id="rId19"/>
    <p:sldId id="308" r:id="rId20"/>
    <p:sldId id="276" r:id="rId21"/>
    <p:sldId id="277" r:id="rId22"/>
    <p:sldId id="278" r:id="rId23"/>
    <p:sldId id="283" r:id="rId24"/>
    <p:sldId id="281" r:id="rId25"/>
    <p:sldId id="282" r:id="rId26"/>
    <p:sldId id="284" r:id="rId27"/>
    <p:sldId id="285" r:id="rId28"/>
    <p:sldId id="286" r:id="rId29"/>
    <p:sldId id="287" r:id="rId30"/>
    <p:sldId id="288" r:id="rId31"/>
    <p:sldId id="289" r:id="rId32"/>
    <p:sldId id="303" r:id="rId33"/>
    <p:sldId id="290" r:id="rId34"/>
    <p:sldId id="291" r:id="rId35"/>
    <p:sldId id="292" r:id="rId36"/>
    <p:sldId id="293" r:id="rId37"/>
    <p:sldId id="294" r:id="rId38"/>
    <p:sldId id="295" r:id="rId39"/>
    <p:sldId id="296" r:id="rId40"/>
    <p:sldId id="297" r:id="rId41"/>
    <p:sldId id="298" r:id="rId42"/>
    <p:sldId id="299" r:id="rId43"/>
    <p:sldId id="30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2EC"/>
    <a:srgbClr val="00FF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9" d="100"/>
          <a:sy n="119" d="100"/>
        </p:scale>
        <p:origin x="-20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GB"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smtClean="0"/>
              <a:t>Click to edit Master subtitle style</a:t>
            </a:r>
            <a:endParaRPr kumimoji="0" lang="en-US"/>
          </a:p>
        </p:txBody>
      </p:sp>
      <p:sp>
        <p:nvSpPr>
          <p:cNvPr id="30" name="Date Placeholder 29"/>
          <p:cNvSpPr>
            <a:spLocks noGrp="1"/>
          </p:cNvSpPr>
          <p:nvPr>
            <p:ph type="dt" sz="half" idx="10"/>
          </p:nvPr>
        </p:nvSpPr>
        <p:spPr/>
        <p:txBody>
          <a:bodyPr/>
          <a:lstStyle/>
          <a:p>
            <a:fld id="{E30E2307-1E40-4E12-8716-25BFDA8E7013}" type="datetime1">
              <a:rPr lang="en-US" smtClean="0"/>
              <a:pPr/>
              <a:t>17/02/2016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739C4FB-7D33-419B-8833-D1372BFD11C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17/02/2016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GB"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17/02/2016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GB"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17/02/2016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GB"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17/02/2016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GB"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5" name="Date Placeholder 4"/>
          <p:cNvSpPr>
            <a:spLocks noGrp="1"/>
          </p:cNvSpPr>
          <p:nvPr>
            <p:ph type="dt" sz="half" idx="10"/>
          </p:nvPr>
        </p:nvSpPr>
        <p:spPr/>
        <p:txBody>
          <a:bodyPr/>
          <a:lstStyle/>
          <a:p>
            <a:fld id="{4FF0DF08-8B33-7041-A976-F2EBA73A02C8}" type="datetimeFigureOut">
              <a:rPr lang="en-US" smtClean="0"/>
              <a:t>17/02/2016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GB"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7" name="Date Placeholder 6"/>
          <p:cNvSpPr>
            <a:spLocks noGrp="1"/>
          </p:cNvSpPr>
          <p:nvPr>
            <p:ph type="dt" sz="half" idx="10"/>
          </p:nvPr>
        </p:nvSpPr>
        <p:spPr/>
        <p:txBody>
          <a:bodyPr/>
          <a:lstStyle/>
          <a:p>
            <a:fld id="{4FF0DF08-8B33-7041-A976-F2EBA73A02C8}" type="datetimeFigureOut">
              <a:rPr lang="en-US" smtClean="0"/>
              <a:t>17/02/2016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GB" smtClean="0"/>
              <a:t>Click to edit Master title style</a:t>
            </a:r>
            <a:endParaRPr kumimoji="0" lang="en-US"/>
          </a:p>
        </p:txBody>
      </p:sp>
      <p:sp>
        <p:nvSpPr>
          <p:cNvPr id="7" name="Date Placeholder 6"/>
          <p:cNvSpPr>
            <a:spLocks noGrp="1"/>
          </p:cNvSpPr>
          <p:nvPr>
            <p:ph type="dt" sz="half" idx="10"/>
          </p:nvPr>
        </p:nvSpPr>
        <p:spPr/>
        <p:txBody>
          <a:bodyPr/>
          <a:lstStyle/>
          <a:p>
            <a:fld id="{4FF0DF08-8B33-7041-A976-F2EBA73A02C8}" type="datetimeFigureOut">
              <a:rPr lang="en-US" smtClean="0"/>
              <a:t>17/02/2016</a:t>
            </a:fld>
            <a:endParaRPr lang="en-US"/>
          </a:p>
        </p:txBody>
      </p:sp>
      <p:sp>
        <p:nvSpPr>
          <p:cNvPr id="8" name="Slide Number Placeholder 7"/>
          <p:cNvSpPr>
            <a:spLocks noGrp="1"/>
          </p:cNvSpPr>
          <p:nvPr>
            <p:ph type="sldNum" sz="quarter" idx="11"/>
          </p:nvPr>
        </p:nvSpPr>
        <p:spPr/>
        <p:txBody>
          <a:bodyPr/>
          <a:lstStyle/>
          <a:p>
            <a:fld id="{5C8F038F-FF7C-7D4C-B2B9-B3F2C72A4C0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F08-8B33-7041-A976-F2EBA73A02C8}" type="datetimeFigureOut">
              <a:rPr lang="en-US" smtClean="0"/>
              <a:t>17/02/2016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GB"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GB"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5" name="Date Placeholder 4"/>
          <p:cNvSpPr>
            <a:spLocks noGrp="1"/>
          </p:cNvSpPr>
          <p:nvPr>
            <p:ph type="dt" sz="half" idx="10"/>
          </p:nvPr>
        </p:nvSpPr>
        <p:spPr/>
        <p:txBody>
          <a:bodyPr/>
          <a:lstStyle/>
          <a:p>
            <a:fld id="{4FF0DF08-8B33-7041-A976-F2EBA73A02C8}" type="datetimeFigureOut">
              <a:rPr lang="en-US" smtClean="0"/>
              <a:t>17/02/2016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GB"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GB"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GB"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4FF0DF08-8B33-7041-A976-F2EBA73A02C8}" type="datetimeFigureOut">
              <a:rPr lang="en-US" smtClean="0"/>
              <a:t>17/02/2016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GB"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GB" smtClean="0"/>
              <a:t>Click to edit Master text styles</a:t>
            </a:r>
          </a:p>
          <a:p>
            <a:pPr lvl="1" eaLnBrk="1" latinLnBrk="0" hangingPunct="1"/>
            <a:r>
              <a:rPr kumimoji="0" lang="en-GB" smtClean="0"/>
              <a:t>Second level</a:t>
            </a:r>
          </a:p>
          <a:p>
            <a:pPr lvl="2" eaLnBrk="1" latinLnBrk="0" hangingPunct="1"/>
            <a:r>
              <a:rPr kumimoji="0" lang="en-GB" smtClean="0"/>
              <a:t>Third level</a:t>
            </a:r>
          </a:p>
          <a:p>
            <a:pPr lvl="3" eaLnBrk="1" latinLnBrk="0" hangingPunct="1"/>
            <a:r>
              <a:rPr kumimoji="0" lang="en-GB" smtClean="0"/>
              <a:t>Fourth level</a:t>
            </a:r>
          </a:p>
          <a:p>
            <a:pPr lvl="4" eaLnBrk="1" latinLnBrk="0" hangingPunct="1"/>
            <a:r>
              <a:rPr kumimoji="0" lang="en-GB"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4FF0DF08-8B33-7041-A976-F2EBA73A02C8}" type="datetimeFigureOut">
              <a:rPr lang="en-US" smtClean="0"/>
              <a:t>17/02/2016</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C8F038F-FF7C-7D4C-B2B9-B3F2C72A4C0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audio" Target="../media/audio3.bin"/><Relationship Id="rId1" Type="http://schemas.openxmlformats.org/officeDocument/2006/relationships/slideLayout" Target="../slideLayouts/slideLayout2.xml"/><Relationship Id="rId2" Type="http://schemas.openxmlformats.org/officeDocument/2006/relationships/audio" Target="../media/audio3.bin"/></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jpg"/><Relationship Id="rId7" Type="http://schemas.openxmlformats.org/officeDocument/2006/relationships/audio" Target="../media/audio4.bin"/><Relationship Id="rId1" Type="http://schemas.openxmlformats.org/officeDocument/2006/relationships/slideLayout" Target="../slideLayouts/slideLayout2.xml"/><Relationship Id="rId2" Type="http://schemas.openxmlformats.org/officeDocument/2006/relationships/audio" Target="../media/audio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E YOU SMARTER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8" y="1162313"/>
            <a:ext cx="8582992" cy="4472426"/>
          </a:xfrm>
          <a:prstGeom prst="rect">
            <a:avLst/>
          </a:prstGeom>
        </p:spPr>
      </p:pic>
      <p:pic>
        <p:nvPicPr>
          <p:cNvPr id="5" name="Picture 4" descr="WHITE COPY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22172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3</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774603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another word or phrase for periods?</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Menstruation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Time of the month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Being ‘on’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31" name="Group 30"/>
          <p:cNvGrpSpPr/>
          <p:nvPr/>
        </p:nvGrpSpPr>
        <p:grpSpPr>
          <a:xfrm>
            <a:off x="4749592" y="5488334"/>
            <a:ext cx="4365213" cy="993739"/>
            <a:chOff x="451242" y="3076489"/>
            <a:chExt cx="4365213" cy="993739"/>
          </a:xfrm>
        </p:grpSpPr>
        <p:cxnSp>
          <p:nvCxnSpPr>
            <p:cNvPr id="32" name="Straight Connector 3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34" name="Snip Diagonal Corner Rectangle 3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5" name="TextBox 3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D. Party time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26" name="Picture 2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7" name="Picture 2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31683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another word or phrase for periods?</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Menstruation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Time of the month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Being ‘on’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31" name="Group 30"/>
          <p:cNvGrpSpPr/>
          <p:nvPr/>
        </p:nvGrpSpPr>
        <p:grpSpPr>
          <a:xfrm>
            <a:off x="4749592" y="5488334"/>
            <a:ext cx="4365213" cy="993739"/>
            <a:chOff x="451242" y="3076489"/>
            <a:chExt cx="4365213" cy="993739"/>
          </a:xfrm>
          <a:solidFill>
            <a:srgbClr val="00FF08"/>
          </a:solidFill>
        </p:grpSpPr>
        <p:cxnSp>
          <p:nvCxnSpPr>
            <p:cNvPr id="32" name="Straight Connector 3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34" name="Snip Diagonal Corner Rectangle 3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5" name="TextBox 34"/>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D. Party time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26" name="Picture 2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7" name="Picture 2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5795697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Periods</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31229"/>
          </a:xfrm>
        </p:spPr>
        <p:txBody>
          <a:bodyPr>
            <a:normAutofit/>
          </a:bodyPr>
          <a:lstStyle/>
          <a:p>
            <a:r>
              <a:rPr lang="en-US" sz="2400" dirty="0">
                <a:solidFill>
                  <a:srgbClr val="EFF2EC"/>
                </a:solidFill>
                <a:latin typeface="Myriad Pro" charset="0"/>
                <a:ea typeface="Myriad Pro" charset="0"/>
                <a:cs typeface="Myriad Pro" charset="0"/>
              </a:rPr>
              <a:t>Starting your periods is a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big </a:t>
            </a:r>
            <a:r>
              <a:rPr lang="en-US" sz="2400" dirty="0">
                <a:solidFill>
                  <a:srgbClr val="EFF2EC"/>
                </a:solidFill>
                <a:latin typeface="Myriad Pro" charset="0"/>
                <a:ea typeface="Myriad Pro" charset="0"/>
                <a:cs typeface="Myriad Pro" charset="0"/>
              </a:rPr>
              <a:t>change that happens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during </a:t>
            </a:r>
            <a:r>
              <a:rPr lang="en-US" sz="2400" dirty="0">
                <a:solidFill>
                  <a:srgbClr val="EFF2EC"/>
                </a:solidFill>
                <a:latin typeface="Myriad Pro" charset="0"/>
                <a:ea typeface="Myriad Pro" charset="0"/>
                <a:cs typeface="Myriad Pro" charset="0"/>
              </a:rPr>
              <a:t>puberty</a:t>
            </a:r>
            <a:r>
              <a:rPr lang="en-US" sz="2400" dirty="0" smtClean="0">
                <a:solidFill>
                  <a:srgbClr val="EFF2EC"/>
                </a:solidFill>
                <a:latin typeface="Myriad Pro" charset="0"/>
                <a:ea typeface="Myriad Pro" charset="0"/>
                <a:cs typeface="Myriad Pro" charset="0"/>
              </a:rPr>
              <a:t>. </a:t>
            </a:r>
            <a:r>
              <a:rPr lang="en-US" sz="2400" dirty="0">
                <a:solidFill>
                  <a:srgbClr val="EFF2EC"/>
                </a:solidFill>
                <a:latin typeface="Myriad Pro" charset="0"/>
                <a:ea typeface="Myriad Pro" charset="0"/>
                <a:cs typeface="Myriad Pro" charset="0"/>
              </a:rPr>
              <a:t>Periods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last </a:t>
            </a:r>
            <a:r>
              <a:rPr lang="en-US" sz="2400" dirty="0">
                <a:solidFill>
                  <a:srgbClr val="EFF2EC"/>
                </a:solidFill>
                <a:latin typeface="Myriad Pro" charset="0"/>
                <a:ea typeface="Myriad Pro" charset="0"/>
                <a:cs typeface="Myriad Pro" charset="0"/>
              </a:rPr>
              <a:t>for five days on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average </a:t>
            </a:r>
            <a:r>
              <a:rPr lang="en-US" sz="2400" dirty="0">
                <a:solidFill>
                  <a:srgbClr val="EFF2EC"/>
                </a:solidFill>
                <a:latin typeface="Myriad Pro" charset="0"/>
                <a:ea typeface="Myriad Pro" charset="0"/>
                <a:cs typeface="Myriad Pro" charset="0"/>
              </a:rPr>
              <a:t>each month,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when </a:t>
            </a:r>
            <a:r>
              <a:rPr lang="en-US" sz="2400" dirty="0">
                <a:solidFill>
                  <a:srgbClr val="EFF2EC"/>
                </a:solidFill>
                <a:latin typeface="Myriad Pro" charset="0"/>
                <a:ea typeface="Myriad Pro" charset="0"/>
                <a:cs typeface="Myriad Pro" charset="0"/>
              </a:rPr>
              <a:t>some blood comes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out </a:t>
            </a:r>
            <a:r>
              <a:rPr lang="en-US" sz="2400" dirty="0">
                <a:solidFill>
                  <a:srgbClr val="EFF2EC"/>
                </a:solidFill>
                <a:latin typeface="Myriad Pro" charset="0"/>
                <a:ea typeface="Myriad Pro" charset="0"/>
                <a:cs typeface="Myriad Pro" charset="0"/>
              </a:rPr>
              <a:t>of your </a:t>
            </a:r>
            <a:r>
              <a:rPr lang="en-US" sz="2400" dirty="0" smtClean="0">
                <a:solidFill>
                  <a:srgbClr val="EFF2EC"/>
                </a:solidFill>
                <a:latin typeface="Myriad Pro" charset="0"/>
                <a:ea typeface="Myriad Pro" charset="0"/>
                <a:cs typeface="Myriad Pro" charset="0"/>
              </a:rPr>
              <a:t>vagina. This </a:t>
            </a:r>
            <a:r>
              <a:rPr lang="en-US" sz="2400" dirty="0">
                <a:solidFill>
                  <a:srgbClr val="EFF2EC"/>
                </a:solidFill>
                <a:latin typeface="Myriad Pro" charset="0"/>
                <a:ea typeface="Myriad Pro" charset="0"/>
                <a:cs typeface="Myriad Pro" charset="0"/>
              </a:rPr>
              <a:t>is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caused </a:t>
            </a:r>
            <a:r>
              <a:rPr lang="en-US" sz="2400" dirty="0">
                <a:solidFill>
                  <a:srgbClr val="EFF2EC"/>
                </a:solidFill>
                <a:latin typeface="Myriad Pro" charset="0"/>
                <a:ea typeface="Myriad Pro" charset="0"/>
                <a:cs typeface="Myriad Pro" charset="0"/>
              </a:rPr>
              <a:t>by the release of an </a:t>
            </a:r>
            <a:r>
              <a:rPr lang="en-US" sz="2400" dirty="0" smtClean="0">
                <a:solidFill>
                  <a:srgbClr val="EFF2EC"/>
                </a:solidFill>
                <a:latin typeface="Myriad Pro" charset="0"/>
                <a:ea typeface="Myriad Pro" charset="0"/>
                <a:cs typeface="Myriad Pro" charset="0"/>
              </a:rPr>
              <a:t>egg </a:t>
            </a:r>
            <a:r>
              <a:rPr lang="en-US" sz="2400" dirty="0">
                <a:solidFill>
                  <a:srgbClr val="EFF2EC"/>
                </a:solidFill>
                <a:latin typeface="Myriad Pro" charset="0"/>
                <a:ea typeface="Myriad Pro" charset="0"/>
                <a:cs typeface="Myriad Pro" charset="0"/>
              </a:rPr>
              <a:t>every twenty eight days </a:t>
            </a:r>
            <a:r>
              <a:rPr lang="en-US" sz="2400" dirty="0" smtClean="0">
                <a:solidFill>
                  <a:srgbClr val="EFF2EC"/>
                </a:solidFill>
                <a:latin typeface="Myriad Pro" charset="0"/>
                <a:ea typeface="Myriad Pro" charset="0"/>
                <a:cs typeface="Myriad Pro" charset="0"/>
              </a:rPr>
              <a:t>from </a:t>
            </a:r>
            <a:r>
              <a:rPr lang="en-US" sz="2400" dirty="0">
                <a:solidFill>
                  <a:srgbClr val="EFF2EC"/>
                </a:solidFill>
                <a:latin typeface="Myriad Pro" charset="0"/>
                <a:ea typeface="Myriad Pro" charset="0"/>
                <a:cs typeface="Myriad Pro" charset="0"/>
              </a:rPr>
              <a:t>your ovaries, where all the eggs are stored, and it travelling down the fallopian tube where it sits for a few days before  being released, along with the uterus lining which has also thickened at the same time. </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7" name="Picture 6" descr="tampon-4957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039" y="1805214"/>
            <a:ext cx="3492500" cy="2367642"/>
          </a:xfrm>
          <a:prstGeom prst="rect">
            <a:avLst/>
          </a:prstGeom>
        </p:spPr>
      </p:pic>
    </p:spTree>
    <p:extLst>
      <p:ext uri="{BB962C8B-B14F-4D97-AF65-F5344CB8AC3E}">
        <p14:creationId xmlns:p14="http://schemas.microsoft.com/office/powerpoint/2010/main" val="240462747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Periods</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31229"/>
          </a:xfrm>
        </p:spPr>
        <p:txBody>
          <a:bodyPr>
            <a:normAutofit/>
          </a:bodyPr>
          <a:lstStyle/>
          <a:p>
            <a:r>
              <a:rPr lang="en-US" sz="2400" dirty="0">
                <a:solidFill>
                  <a:srgbClr val="EFF2EC"/>
                </a:solidFill>
                <a:latin typeface="Myriad Pro" charset="0"/>
                <a:ea typeface="Myriad Pro" charset="0"/>
                <a:cs typeface="Myriad Pro" charset="0"/>
              </a:rPr>
              <a:t>This dark blood trickles from the your vagina and is known technically as </a:t>
            </a:r>
            <a:r>
              <a:rPr lang="en-US" sz="2400" dirty="0" smtClean="0">
                <a:solidFill>
                  <a:srgbClr val="EFF2EC"/>
                </a:solidFill>
                <a:latin typeface="Myriad Pro" charset="0"/>
                <a:ea typeface="Myriad Pro" charset="0"/>
                <a:cs typeface="Myriad Pro" charset="0"/>
              </a:rPr>
              <a:t>menstruation.</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Most </a:t>
            </a:r>
            <a:r>
              <a:rPr lang="en-US" sz="2400" dirty="0">
                <a:solidFill>
                  <a:srgbClr val="EFF2EC"/>
                </a:solidFill>
                <a:latin typeface="Myriad Pro" charset="0"/>
                <a:ea typeface="Myriad Pro" charset="0"/>
                <a:cs typeface="Myriad Pro" charset="0"/>
              </a:rPr>
              <a:t>girls start their periods between the ages of nine and fifteen. You will then have a period once a month until you are no longer able to have babies (around fifty years old)</a:t>
            </a:r>
            <a:r>
              <a:rPr lang="en-US" sz="2400" dirty="0" smtClean="0">
                <a:solidFill>
                  <a:srgbClr val="EFF2EC"/>
                </a:solidFill>
                <a:latin typeface="Myriad Pro" charset="0"/>
                <a:ea typeface="Myriad Pro" charset="0"/>
                <a:cs typeface="Myriad Pro" charset="0"/>
              </a:rPr>
              <a:t>.</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 </a:t>
            </a:r>
            <a:r>
              <a:rPr lang="en-US" sz="2400" dirty="0">
                <a:solidFill>
                  <a:srgbClr val="EFF2EC"/>
                </a:solidFill>
                <a:latin typeface="Myriad Pro" charset="0"/>
                <a:ea typeface="Myriad Pro" charset="0"/>
                <a:cs typeface="Myriad Pro" charset="0"/>
              </a:rPr>
              <a:t>blood from a period starts coming out slowly, so don</a:t>
            </a:r>
            <a:r>
              <a:rPr lang="uk-UA" sz="2400" dirty="0">
                <a:solidFill>
                  <a:srgbClr val="EFF2EC"/>
                </a:solidFill>
                <a:latin typeface="Myriad Pro" charset="0"/>
                <a:ea typeface="Myriad Pro" charset="0"/>
                <a:cs typeface="Myriad Pro" charset="0"/>
              </a:rPr>
              <a:t>’</a:t>
            </a:r>
            <a:r>
              <a:rPr lang="en-US" sz="2400" dirty="0">
                <a:solidFill>
                  <a:srgbClr val="EFF2EC"/>
                </a:solidFill>
                <a:latin typeface="Myriad Pro" charset="0"/>
                <a:ea typeface="Myriad Pro" charset="0"/>
                <a:cs typeface="Myriad Pro" charset="0"/>
              </a:rPr>
              <a:t>t worry that you will suddenly flood everywhere! It may seem like more, but you actually only lose two to three tablespoons of blood over a whole period.</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61200738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4</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100474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sanitary product?</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tampon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towel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A pad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A flush</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260478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sanitary product?</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tampon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towel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A pad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a:solidFill>
            <a:srgbClr val="00FF08"/>
          </a:solidFill>
        </p:grpSpPr>
        <p:cxnSp>
          <p:nvCxnSpPr>
            <p:cNvPr id="27" name="Straight Connector 26"/>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A flush</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757230176"/>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Applause"/>
          </p:stSnd>
        </p:sndAc>
      </p:transition>
    </mc:Choice>
    <mc:Fallback>
      <p:transition xmlns:p14="http://schemas.microsoft.com/office/powerpoint/2010/main" spd="slow">
        <p:sndAc>
          <p:stSnd>
            <p:snd r:embed="rId2" name="Applause"/>
          </p:stSnd>
        </p:sndAc>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Sanitary Hygiene</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blood from your period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should </a:t>
            </a:r>
            <a:r>
              <a:rPr lang="en-US" sz="2400" dirty="0">
                <a:solidFill>
                  <a:srgbClr val="EFF2EC"/>
                </a:solidFill>
                <a:latin typeface="Myriad Pro" charset="0"/>
                <a:ea typeface="Myriad Pro" charset="0"/>
                <a:cs typeface="Myriad Pro" charset="0"/>
              </a:rPr>
              <a:t>be soaked up by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using </a:t>
            </a:r>
            <a:r>
              <a:rPr lang="en-US" sz="2400" dirty="0">
                <a:solidFill>
                  <a:srgbClr val="EFF2EC"/>
                </a:solidFill>
                <a:latin typeface="Myriad Pro" charset="0"/>
                <a:ea typeface="Myriad Pro" charset="0"/>
                <a:cs typeface="Myriad Pro" charset="0"/>
              </a:rPr>
              <a:t>sanitary towels (pads) or tampons. Tampons are tightly wound rolls of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material</a:t>
            </a:r>
            <a:r>
              <a:rPr lang="en-US" sz="2400" dirty="0">
                <a:solidFill>
                  <a:srgbClr val="EFF2EC"/>
                </a:solidFill>
                <a:latin typeface="Myriad Pro" charset="0"/>
                <a:ea typeface="Myriad Pro" charset="0"/>
                <a:cs typeface="Myriad Pro" charset="0"/>
              </a:rPr>
              <a:t>, which are very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absorbent</a:t>
            </a:r>
            <a:r>
              <a:rPr lang="en-US" sz="2400" dirty="0">
                <a:solidFill>
                  <a:srgbClr val="EFF2EC"/>
                </a:solidFill>
                <a:latin typeface="Myriad Pro" charset="0"/>
                <a:ea typeface="Myriad Pro" charset="0"/>
                <a:cs typeface="Myriad Pro" charset="0"/>
              </a:rPr>
              <a:t>, with a string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attached </a:t>
            </a:r>
            <a:r>
              <a:rPr lang="en-US" sz="2400" dirty="0">
                <a:solidFill>
                  <a:srgbClr val="EFF2EC"/>
                </a:solidFill>
                <a:latin typeface="Myriad Pro" charset="0"/>
                <a:ea typeface="Myriad Pro" charset="0"/>
                <a:cs typeface="Myriad Pro" charset="0"/>
              </a:rPr>
              <a:t>so you can easily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remove </a:t>
            </a:r>
            <a:r>
              <a:rPr lang="en-US" sz="2400" dirty="0">
                <a:solidFill>
                  <a:srgbClr val="EFF2EC"/>
                </a:solidFill>
                <a:latin typeface="Myriad Pro" charset="0"/>
                <a:ea typeface="Myriad Pro" charset="0"/>
                <a:cs typeface="Myriad Pro" charset="0"/>
              </a:rPr>
              <a:t>them. They are pushed up inside your vagina and, once inserted, you can’t feel them. They need to be changed regularly. </a:t>
            </a:r>
          </a:p>
        </p:txBody>
      </p:sp>
      <p:pic>
        <p:nvPicPr>
          <p:cNvPr id="6" name="Picture 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7" name="Picture 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4" name="Picture 3" descr="sanitary-napkin-2951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714" y="1600200"/>
            <a:ext cx="3389086" cy="2636157"/>
          </a:xfrm>
          <a:prstGeom prst="rect">
            <a:avLst/>
          </a:prstGeom>
        </p:spPr>
      </p:pic>
    </p:spTree>
    <p:extLst>
      <p:ext uri="{BB962C8B-B14F-4D97-AF65-F5344CB8AC3E}">
        <p14:creationId xmlns:p14="http://schemas.microsoft.com/office/powerpoint/2010/main" val="419050344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Sanitary Hygiene</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advantage of using tampons is that you can still swim when you are having a period. Towels or pads sit inside your knickers and soak up the blood as it leaves your vagina. They come in different thicknesses and most have sticky side flaps to help keep them in position. You will need to change your towel frequently during the day, depending on how heavy your blood flow is. </a:t>
            </a:r>
          </a:p>
        </p:txBody>
      </p:sp>
      <p:pic>
        <p:nvPicPr>
          <p:cNvPr id="6" name="Picture 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7" name="Picture 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65292093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1</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8" name="Picture 7"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9" name="Picture 8"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831677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5</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293597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sexual orientation?</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Heterosexual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Bisexual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Celibate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Homosexual</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68774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sexual orientation?</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Heterosexual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Bisexual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olidFill>
                <a:srgbClr val="00FF08"/>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solidFill>
                <a:srgbClr val="00FF08"/>
              </a:solid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Celibate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Homosexual</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587990982"/>
      </p:ext>
    </p:extLst>
  </p:cSld>
  <p:clrMapOvr>
    <a:masterClrMapping/>
  </p:clrMapOvr>
  <mc:AlternateContent xmlns:mc="http://schemas.openxmlformats.org/markup-compatibility/2006" xmlns:p14="http://schemas.microsoft.com/office/powerpoint/2010/main">
    <mc:Choice Requires="p14">
      <p:transition p14:dur="0">
        <p:sndAc>
          <p:stSnd>
            <p:snd r:embed="rId2" name="Applause"/>
          </p:stSnd>
        </p:sndAc>
      </p:transition>
    </mc:Choice>
    <mc:Fallback xmlns="">
      <p:transition xmlns:p14="http://schemas.microsoft.com/office/powerpoint/2010/main">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Sexuality</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Sexual orientation is not something you choose. It is just the way you are. It is about who you find attractive. Some boys know from an early age that they are only attracted to other boys (homosexual or gay). Others experiment to find out what their preference is and a lot of people are unsure. There are people who are celibate and that means they don</a:t>
            </a:r>
            <a:r>
              <a:rPr lang="uk-UA" sz="2400" dirty="0">
                <a:solidFill>
                  <a:srgbClr val="EFF2EC"/>
                </a:solidFill>
                <a:latin typeface="Myriad Pro" charset="0"/>
                <a:ea typeface="Myriad Pro" charset="0"/>
                <a:cs typeface="Myriad Pro" charset="0"/>
              </a:rPr>
              <a:t>’</a:t>
            </a:r>
            <a:r>
              <a:rPr lang="en-US" sz="2400" dirty="0">
                <a:solidFill>
                  <a:srgbClr val="EFF2EC"/>
                </a:solidFill>
                <a:latin typeface="Myriad Pro" charset="0"/>
                <a:ea typeface="Myriad Pro" charset="0"/>
                <a:cs typeface="Myriad Pro" charset="0"/>
              </a:rPr>
              <a:t>t have sex at all.</a:t>
            </a:r>
          </a:p>
        </p:txBody>
      </p:sp>
      <p:pic>
        <p:nvPicPr>
          <p:cNvPr id="4" name="Picture 3" descr="gay-636684_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213" y="4694238"/>
            <a:ext cx="1985080" cy="1879623"/>
          </a:xfrm>
          <a:prstGeom prst="rect">
            <a:avLst/>
          </a:prstGeom>
        </p:spPr>
      </p:pic>
      <p:pic>
        <p:nvPicPr>
          <p:cNvPr id="5" name="Picture 4" descr="gay-631961_6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809" y="4694237"/>
            <a:ext cx="1853191" cy="1879623"/>
          </a:xfrm>
          <a:prstGeom prst="rect">
            <a:avLst/>
          </a:prstGeom>
        </p:spPr>
      </p:pic>
      <p:pic>
        <p:nvPicPr>
          <p:cNvPr id="6" name="Picture 5" descr="ARE YOU SMARTER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7" name="Picture 6" descr="WHITE COPYRIGH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4771049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7" name="Bubbles"/>
          </p:stSnd>
        </p:sndAc>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6</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945129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is homophobia?</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fear of sex</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fear of spiders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Hate and abuse towards gay people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575545"/>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Hate and abuse towards old people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137489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is homophobia?</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fear of sex</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fear of spiders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594799"/>
                <a:ext cx="6851998" cy="1499257"/>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Hate and abuse towards gay people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575545"/>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Hate and abuse towards old people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86930480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Bullying </a:t>
            </a:r>
            <a:r>
              <a:rPr lang="en-US" b="1" dirty="0" err="1" smtClean="0">
                <a:solidFill>
                  <a:srgbClr val="EFF2EC"/>
                </a:solidFill>
                <a:latin typeface="+mn-lt"/>
              </a:rPr>
              <a:t>Behaviour</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Homophobia causes a lot of misery and suffering. Homophobic </a:t>
            </a:r>
            <a:r>
              <a:rPr lang="en-US" sz="2400" dirty="0" err="1">
                <a:solidFill>
                  <a:srgbClr val="EFF2EC"/>
                </a:solidFill>
                <a:latin typeface="Myriad Pro" charset="0"/>
                <a:ea typeface="Myriad Pro" charset="0"/>
                <a:cs typeface="Myriad Pro" charset="0"/>
              </a:rPr>
              <a:t>behaviour</a:t>
            </a:r>
            <a:r>
              <a:rPr lang="en-US" sz="2400" dirty="0">
                <a:solidFill>
                  <a:srgbClr val="EFF2EC"/>
                </a:solidFill>
                <a:latin typeface="Myriad Pro" charset="0"/>
                <a:ea typeface="Myriad Pro" charset="0"/>
                <a:cs typeface="Myriad Pro" charset="0"/>
              </a:rPr>
              <a:t> includes teasing, </a:t>
            </a:r>
            <a:r>
              <a:rPr lang="en-US" sz="2400" dirty="0" smtClean="0">
                <a:solidFill>
                  <a:srgbClr val="EFF2EC"/>
                </a:solidFill>
                <a:latin typeface="Myriad Pro" charset="0"/>
                <a:ea typeface="Myriad Pro" charset="0"/>
                <a:cs typeface="Myriad Pro" charset="0"/>
              </a:rPr>
              <a:t>name</a:t>
            </a:r>
            <a:r>
              <a:rPr lang="en-US" sz="2400" dirty="0">
                <a:solidFill>
                  <a:srgbClr val="EFF2EC"/>
                </a:solidFill>
                <a:latin typeface="Myriad Pro" charset="0"/>
                <a:ea typeface="Myriad Pro" charset="0"/>
                <a:cs typeface="Myriad Pro" charset="0"/>
              </a:rPr>
              <a:t>-calling, pushing, hitting and tormenting someone simply because of their sexual orientation. “That’s so gay!” might seem like a harmless thing to say but it reinforces the idea that being gay is not a good thing.</a:t>
            </a:r>
          </a:p>
        </p:txBody>
      </p:sp>
      <p:pic>
        <p:nvPicPr>
          <p:cNvPr id="4" name="Picture 3" descr="BULLYING 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728" y="4017519"/>
            <a:ext cx="3756859" cy="2488309"/>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84994946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7</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358137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terms is not related to having sex?</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Legal highs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633307"/>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Sleeping with someone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23753"/>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Going all the way</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Having intercourse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515937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85850" y="2748832"/>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causes the changes that happen in the body during puberty?</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Your height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Your age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Your Hormones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Your chocolate intake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 name="Picture 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312512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terms is not related to having sex?</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a:solidFill>
            <a:srgbClr val="00FF08"/>
          </a:solidFill>
        </p:grpSpPr>
        <p:cxnSp>
          <p:nvCxnSpPr>
            <p:cNvPr id="11" name="Straight Connector 10"/>
            <p:cNvCxnSpPr/>
            <p:nvPr/>
          </p:nvCxnSpPr>
          <p:spPr>
            <a:xfrm flipH="1">
              <a:off x="0" y="3575072"/>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Legal highs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633307"/>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Sleeping with someone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23753"/>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Going all the way</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Having intercourse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55778807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Let’s Talk About Sex!</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20303"/>
          </a:xfrm>
        </p:spPr>
        <p:txBody>
          <a:bodyPr>
            <a:normAutofit/>
          </a:bodyPr>
          <a:lstStyle/>
          <a:p>
            <a:r>
              <a:rPr lang="en-US" sz="2400" dirty="0">
                <a:solidFill>
                  <a:srgbClr val="EFF2EC"/>
                </a:solidFill>
                <a:latin typeface="Myriad Pro" charset="0"/>
                <a:ea typeface="Myriad Pro" charset="0"/>
                <a:cs typeface="Myriad Pro" charset="0"/>
              </a:rPr>
              <a:t>Puberty for a girl is quite similar to a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boy</a:t>
            </a:r>
            <a:r>
              <a:rPr lang="en-US" sz="2400" dirty="0">
                <a:solidFill>
                  <a:srgbClr val="EFF2EC"/>
                </a:solidFill>
                <a:latin typeface="Myriad Pro" charset="0"/>
                <a:ea typeface="Myriad Pro" charset="0"/>
                <a:cs typeface="Myriad Pro" charset="0"/>
              </a:rPr>
              <a:t>, except their breasts become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bigger</a:t>
            </a:r>
            <a:r>
              <a:rPr lang="en-US" sz="2400" dirty="0">
                <a:solidFill>
                  <a:srgbClr val="EFF2EC"/>
                </a:solidFill>
                <a:latin typeface="Myriad Pro" charset="0"/>
                <a:ea typeface="Myriad Pro" charset="0"/>
                <a:cs typeface="Myriad Pro" charset="0"/>
              </a:rPr>
              <a:t>, they start their periods and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their </a:t>
            </a:r>
            <a:r>
              <a:rPr lang="en-US" sz="2400" dirty="0">
                <a:solidFill>
                  <a:srgbClr val="EFF2EC"/>
                </a:solidFill>
                <a:latin typeface="Myriad Pro" charset="0"/>
                <a:ea typeface="Myriad Pro" charset="0"/>
                <a:cs typeface="Myriad Pro" charset="0"/>
              </a:rPr>
              <a:t>sex organs develop. Breasts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make </a:t>
            </a:r>
            <a:r>
              <a:rPr lang="en-US" sz="2400" dirty="0">
                <a:solidFill>
                  <a:srgbClr val="EFF2EC"/>
                </a:solidFill>
                <a:latin typeface="Myriad Pro" charset="0"/>
                <a:ea typeface="Myriad Pro" charset="0"/>
                <a:cs typeface="Myriad Pro" charset="0"/>
              </a:rPr>
              <a:t>a girl look grown up and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attractive </a:t>
            </a:r>
            <a:r>
              <a:rPr lang="en-US" sz="2400" dirty="0">
                <a:solidFill>
                  <a:srgbClr val="EFF2EC"/>
                </a:solidFill>
                <a:latin typeface="Myriad Pro" charset="0"/>
                <a:ea typeface="Myriad Pro" charset="0"/>
                <a:cs typeface="Myriad Pro" charset="0"/>
              </a:rPr>
              <a:t>and they make milk for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their </a:t>
            </a:r>
            <a:r>
              <a:rPr lang="en-US" sz="2400" dirty="0">
                <a:solidFill>
                  <a:srgbClr val="EFF2EC"/>
                </a:solidFill>
                <a:latin typeface="Myriad Pro" charset="0"/>
                <a:ea typeface="Myriad Pro" charset="0"/>
                <a:cs typeface="Myriad Pro" charset="0"/>
              </a:rPr>
              <a:t>babes, too. Periods involve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women </a:t>
            </a:r>
            <a:r>
              <a:rPr lang="en-US" sz="2400" dirty="0">
                <a:solidFill>
                  <a:srgbClr val="EFF2EC"/>
                </a:solidFill>
                <a:latin typeface="Myriad Pro" charset="0"/>
                <a:ea typeface="Myriad Pro" charset="0"/>
                <a:cs typeface="Myriad Pro" charset="0"/>
              </a:rPr>
              <a:t>releasing an egg every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month </a:t>
            </a:r>
            <a:r>
              <a:rPr lang="en-US" sz="2400" dirty="0">
                <a:solidFill>
                  <a:srgbClr val="EFF2EC"/>
                </a:solidFill>
                <a:latin typeface="Myriad Pro" charset="0"/>
                <a:ea typeface="Myriad Pro" charset="0"/>
                <a:cs typeface="Myriad Pro" charset="0"/>
              </a:rPr>
              <a:t>from their ovaries, where all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 </a:t>
            </a:r>
            <a:r>
              <a:rPr lang="en-US" sz="2400" dirty="0">
                <a:solidFill>
                  <a:srgbClr val="EFF2EC"/>
                </a:solidFill>
                <a:latin typeface="Myriad Pro" charset="0"/>
                <a:ea typeface="Myriad Pro" charset="0"/>
                <a:cs typeface="Myriad Pro" charset="0"/>
              </a:rPr>
              <a:t>eggs are stored, and it travelling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down </a:t>
            </a:r>
            <a:r>
              <a:rPr lang="en-US" sz="2400" dirty="0">
                <a:solidFill>
                  <a:srgbClr val="EFF2EC"/>
                </a:solidFill>
                <a:latin typeface="Myriad Pro" charset="0"/>
                <a:ea typeface="Myriad Pro" charset="0"/>
                <a:cs typeface="Myriad Pro" charset="0"/>
              </a:rPr>
              <a:t>the fallopian tube where it sits for a few days before  being released, along with the uterus lining which has also thickened at the same time. </a:t>
            </a:r>
          </a:p>
        </p:txBody>
      </p:sp>
      <p:pic>
        <p:nvPicPr>
          <p:cNvPr id="4" name="Picture 3" descr="caucasian-84418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183" y="1606114"/>
            <a:ext cx="2263617" cy="3212228"/>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26331539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Let’s Talk About Sex!</a:t>
            </a:r>
            <a:endParaRPr lang="en-US" b="1" dirty="0">
              <a:solidFill>
                <a:srgbClr val="EFF2EC"/>
              </a:solidFill>
              <a:latin typeface="+mn-lt"/>
            </a:endParaRPr>
          </a:p>
        </p:txBody>
      </p:sp>
      <p:sp>
        <p:nvSpPr>
          <p:cNvPr id="3" name="Content Placeholder 2"/>
          <p:cNvSpPr>
            <a:spLocks noGrp="1"/>
          </p:cNvSpPr>
          <p:nvPr>
            <p:ph idx="1"/>
          </p:nvPr>
        </p:nvSpPr>
        <p:spPr/>
        <p:txBody>
          <a:bodyPr>
            <a:normAutofit lnSpcReduction="10000"/>
          </a:bodyPr>
          <a:lstStyle/>
          <a:p>
            <a:r>
              <a:rPr lang="en-US" sz="2400" dirty="0" smtClean="0">
                <a:solidFill>
                  <a:srgbClr val="EFF2EC"/>
                </a:solidFill>
                <a:latin typeface="Myriad Pro" charset="0"/>
                <a:ea typeface="Myriad Pro" charset="0"/>
                <a:cs typeface="Myriad Pro" charset="0"/>
              </a:rPr>
              <a:t>This </a:t>
            </a:r>
            <a:r>
              <a:rPr lang="en-US" sz="2400" dirty="0">
                <a:solidFill>
                  <a:srgbClr val="EFF2EC"/>
                </a:solidFill>
                <a:latin typeface="Myriad Pro" charset="0"/>
                <a:ea typeface="Myriad Pro" charset="0"/>
                <a:cs typeface="Myriad Pro" charset="0"/>
              </a:rPr>
              <a:t>dark blood trickles from the woman’s vagina and is known technically as </a:t>
            </a:r>
            <a:r>
              <a:rPr lang="en-US" sz="2400" dirty="0" smtClean="0">
                <a:solidFill>
                  <a:srgbClr val="EFF2EC"/>
                </a:solidFill>
                <a:latin typeface="Myriad Pro" charset="0"/>
                <a:ea typeface="Myriad Pro" charset="0"/>
                <a:cs typeface="Myriad Pro" charset="0"/>
              </a:rPr>
              <a:t>menstruation.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You </a:t>
            </a:r>
            <a:r>
              <a:rPr lang="en-US" sz="2400" dirty="0">
                <a:solidFill>
                  <a:srgbClr val="EFF2EC"/>
                </a:solidFill>
                <a:latin typeface="Myriad Pro" charset="0"/>
                <a:ea typeface="Myriad Pro" charset="0"/>
                <a:cs typeface="Myriad Pro" charset="0"/>
              </a:rPr>
              <a:t>start to become a sexual person when you go through puberty. This doesn’t mean you are ready to have sex just because you can, though! People have sex or ‘make love’ because they feel deeply attracted to or are in love with someone. People can be sexual with each other in lots of ways. When two people give each other an orgasm this can also be described as ‘having sex’.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When </a:t>
            </a:r>
            <a:r>
              <a:rPr lang="en-US" sz="2400" dirty="0">
                <a:solidFill>
                  <a:srgbClr val="EFF2EC"/>
                </a:solidFill>
                <a:latin typeface="Myriad Pro" charset="0"/>
                <a:ea typeface="Myriad Pro" charset="0"/>
                <a:cs typeface="Myriad Pro" charset="0"/>
              </a:rPr>
              <a:t>a man and a woman have sex, it usually means the man’s erect penis goes inside the woman’s vagina and he ejaculates. </a:t>
            </a:r>
          </a:p>
        </p:txBody>
      </p:sp>
      <p:pic>
        <p:nvPicPr>
          <p:cNvPr id="4" name="Picture 3"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5" name="Picture 4"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0614167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8</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516241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A woman shouldn’t get pregnant if…</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She is having her period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She doesn’t orgasm</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23753"/>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633307"/>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Contraception is used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It’s their first time for sex</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844723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A woman shouldn’t get pregnant if…</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She is having her period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She doesn’t orgasm</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23753"/>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633307"/>
                <a:ext cx="6851998" cy="1499257"/>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Contraception is used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It’s their first time for sex</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7612541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Making Babies</a:t>
            </a:r>
            <a:endParaRPr lang="en-US" b="1" dirty="0">
              <a:solidFill>
                <a:srgbClr val="EFF2EC"/>
              </a:solidFill>
              <a:latin typeface="+mn-lt"/>
            </a:endParaRPr>
          </a:p>
        </p:txBody>
      </p:sp>
      <p:sp>
        <p:nvSpPr>
          <p:cNvPr id="3" name="Content Placeholder 2"/>
          <p:cNvSpPr>
            <a:spLocks noGrp="1"/>
          </p:cNvSpPr>
          <p:nvPr>
            <p:ph idx="1"/>
          </p:nvPr>
        </p:nvSpPr>
        <p:spPr>
          <a:xfrm>
            <a:off x="457200" y="1600199"/>
            <a:ext cx="7467600" cy="5016349"/>
          </a:xfrm>
        </p:spPr>
        <p:txBody>
          <a:bodyPr>
            <a:normAutofit/>
          </a:bodyPr>
          <a:lstStyle/>
          <a:p>
            <a:pPr>
              <a:lnSpc>
                <a:spcPct val="110000"/>
              </a:lnSpc>
            </a:pPr>
            <a:r>
              <a:rPr lang="en-US" sz="2400" dirty="0">
                <a:solidFill>
                  <a:srgbClr val="EFF2EC"/>
                </a:solidFill>
                <a:latin typeface="Myriad Pro" charset="0"/>
                <a:ea typeface="Myriad Pro" charset="0"/>
                <a:cs typeface="Myriad Pro" charset="0"/>
              </a:rPr>
              <a:t>Babies are made when a </a:t>
            </a:r>
            <a:r>
              <a:rPr lang="en-US" sz="2400" dirty="0" smtClean="0">
                <a:solidFill>
                  <a:srgbClr val="EFF2EC"/>
                </a:solidFill>
                <a:latin typeface="Myriad Pro" charset="0"/>
                <a:ea typeface="Myriad Pro" charset="0"/>
                <a:cs typeface="Myriad Pro" charset="0"/>
              </a:rPr>
              <a:t>single </a:t>
            </a:r>
            <a:r>
              <a:rPr lang="en-US" sz="2400" dirty="0">
                <a:solidFill>
                  <a:srgbClr val="EFF2EC"/>
                </a:solidFill>
                <a:latin typeface="Myriad Pro" charset="0"/>
                <a:ea typeface="Myriad Pro" charset="0"/>
                <a:cs typeface="Myriad Pro" charset="0"/>
              </a:rPr>
              <a:t>sperm from a man </a:t>
            </a:r>
            <a:r>
              <a:rPr lang="en-US" sz="2400" dirty="0" smtClean="0">
                <a:solidFill>
                  <a:srgbClr val="EFF2EC"/>
                </a:solidFill>
                <a:latin typeface="Myriad Pro" charset="0"/>
                <a:ea typeface="Myriad Pro" charset="0"/>
                <a:cs typeface="Myriad Pro" charset="0"/>
              </a:rPr>
              <a:t>joins </a:t>
            </a:r>
            <a:r>
              <a:rPr lang="en-US" sz="2400" dirty="0">
                <a:solidFill>
                  <a:srgbClr val="EFF2EC"/>
                </a:solidFill>
                <a:latin typeface="Myriad Pro" charset="0"/>
                <a:ea typeface="Myriad Pro" charset="0"/>
                <a:cs typeface="Myriad Pro" charset="0"/>
              </a:rPr>
              <a:t>together with a woman’s egg, which can happen after sex unless the man is wearing a condom. Wearing a condom is a form of contraception. Contraception allows a man and a woman to prevent pregnancy when they have sex. Condoms also prevent the spread of </a:t>
            </a:r>
            <a:r>
              <a:rPr lang="en-US" sz="2400" dirty="0" smtClean="0">
                <a:solidFill>
                  <a:srgbClr val="EFF2EC"/>
                </a:solidFill>
                <a:latin typeface="Myriad Pro" charset="0"/>
                <a:ea typeface="Myriad Pro" charset="0"/>
                <a:cs typeface="Myriad Pro" charset="0"/>
              </a:rPr>
              <a:t>infections known </a:t>
            </a:r>
            <a:r>
              <a:rPr lang="en-US" sz="2400" dirty="0">
                <a:solidFill>
                  <a:srgbClr val="EFF2EC"/>
                </a:solidFill>
                <a:latin typeface="Myriad Pro" charset="0"/>
                <a:ea typeface="Myriad Pro" charset="0"/>
                <a:cs typeface="Myriad Pro" charset="0"/>
              </a:rPr>
              <a:t>as STIs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
            </a:r>
            <a:r>
              <a:rPr lang="en-US" sz="2400" dirty="0">
                <a:solidFill>
                  <a:srgbClr val="EFF2EC"/>
                </a:solidFill>
                <a:latin typeface="Myriad Pro" charset="0"/>
                <a:ea typeface="Myriad Pro" charset="0"/>
                <a:cs typeface="Myriad Pro" charset="0"/>
              </a:rPr>
              <a:t>sexually </a:t>
            </a:r>
            <a:r>
              <a:rPr lang="en-US" sz="2400" dirty="0" smtClean="0">
                <a:solidFill>
                  <a:srgbClr val="EFF2EC"/>
                </a:solidFill>
                <a:latin typeface="Myriad Pro" charset="0"/>
                <a:ea typeface="Myriad Pro" charset="0"/>
                <a:cs typeface="Myriad Pro" charset="0"/>
              </a:rPr>
              <a:t>transmitted infections</a:t>
            </a:r>
            <a:r>
              <a:rPr lang="en-US" sz="2400" dirty="0">
                <a:solidFill>
                  <a:srgbClr val="EFF2EC"/>
                </a:solidFill>
                <a:latin typeface="Myriad Pro" charset="0"/>
                <a:ea typeface="Myriad Pro" charset="0"/>
                <a:cs typeface="Myriad Pro" charset="0"/>
              </a:rPr>
              <a:t>). </a:t>
            </a:r>
            <a:r>
              <a:rPr lang="en-US" sz="2400" dirty="0" smtClean="0">
                <a:solidFill>
                  <a:srgbClr val="EFF2EC"/>
                </a:solidFill>
                <a:latin typeface="Myriad Pro" charset="0"/>
                <a:ea typeface="Myriad Pro" charset="0"/>
                <a:cs typeface="Myriad Pro" charset="0"/>
              </a:rPr>
              <a:t>If </a:t>
            </a:r>
            <a:r>
              <a:rPr lang="en-US" sz="2400" dirty="0">
                <a:solidFill>
                  <a:srgbClr val="EFF2EC"/>
                </a:solidFill>
                <a:latin typeface="Myriad Pro" charset="0"/>
                <a:ea typeface="Myriad Pro" charset="0"/>
                <a:cs typeface="Myriad Pro" charset="0"/>
              </a:rPr>
              <a:t>you </a:t>
            </a:r>
            <a:r>
              <a:rPr lang="en-US" sz="2400" dirty="0" smtClean="0">
                <a:solidFill>
                  <a:srgbClr val="EFF2EC"/>
                </a:solidFill>
                <a:latin typeface="Myriad Pro" charset="0"/>
                <a:ea typeface="Myriad Pro" charset="0"/>
                <a:cs typeface="Myriad Pro" charset="0"/>
              </a:rPr>
              <a:t>really </a:t>
            </a:r>
            <a:r>
              <a:rPr lang="en-US" sz="2400" dirty="0">
                <a:solidFill>
                  <a:srgbClr val="EFF2EC"/>
                </a:solidFill>
                <a:latin typeface="Myriad Pro" charset="0"/>
                <a:ea typeface="Myriad Pro" charset="0"/>
                <a:cs typeface="Myriad Pro" charset="0"/>
              </a:rPr>
              <a:t>love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someone </a:t>
            </a:r>
            <a:r>
              <a:rPr lang="en-US" sz="2400" dirty="0">
                <a:solidFill>
                  <a:srgbClr val="EFF2EC"/>
                </a:solidFill>
                <a:latin typeface="Myriad Pro" charset="0"/>
                <a:ea typeface="Myriad Pro" charset="0"/>
                <a:cs typeface="Myriad Pro" charset="0"/>
              </a:rPr>
              <a:t>and </a:t>
            </a:r>
            <a:r>
              <a:rPr lang="en-US" sz="2400" dirty="0" smtClean="0">
                <a:solidFill>
                  <a:srgbClr val="EFF2EC"/>
                </a:solidFill>
                <a:latin typeface="Myriad Pro" charset="0"/>
                <a:ea typeface="Myriad Pro" charset="0"/>
                <a:cs typeface="Myriad Pro" charset="0"/>
              </a:rPr>
              <a:t>want to </a:t>
            </a:r>
            <a:r>
              <a:rPr lang="en-US" sz="2400" dirty="0">
                <a:solidFill>
                  <a:srgbClr val="EFF2EC"/>
                </a:solidFill>
                <a:latin typeface="Myriad Pro" charset="0"/>
                <a:ea typeface="Myriad Pro" charset="0"/>
                <a:cs typeface="Myriad Pro" charset="0"/>
              </a:rPr>
              <a:t>have sex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with </a:t>
            </a:r>
            <a:r>
              <a:rPr lang="en-US" sz="2400" dirty="0">
                <a:solidFill>
                  <a:srgbClr val="EFF2EC"/>
                </a:solidFill>
                <a:latin typeface="Myriad Pro" charset="0"/>
                <a:ea typeface="Myriad Pro" charset="0"/>
                <a:cs typeface="Myriad Pro" charset="0"/>
              </a:rPr>
              <a:t>them, you </a:t>
            </a:r>
            <a:r>
              <a:rPr lang="en-US" sz="2400" dirty="0" smtClean="0">
                <a:solidFill>
                  <a:srgbClr val="EFF2EC"/>
                </a:solidFill>
                <a:latin typeface="Myriad Pro" charset="0"/>
                <a:ea typeface="Myriad Pro" charset="0"/>
                <a:cs typeface="Myriad Pro" charset="0"/>
              </a:rPr>
              <a:t>should </a:t>
            </a:r>
            <a:r>
              <a:rPr lang="en-US" sz="2400" dirty="0">
                <a:solidFill>
                  <a:srgbClr val="EFF2EC"/>
                </a:solidFill>
                <a:latin typeface="Myriad Pro" charset="0"/>
                <a:ea typeface="Myriad Pro" charset="0"/>
                <a:cs typeface="Myriad Pro" charset="0"/>
              </a:rPr>
              <a:t>be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willing </a:t>
            </a:r>
            <a:r>
              <a:rPr lang="en-US" sz="2400" dirty="0">
                <a:solidFill>
                  <a:srgbClr val="EFF2EC"/>
                </a:solidFill>
                <a:latin typeface="Myriad Pro" charset="0"/>
                <a:ea typeface="Myriad Pro" charset="0"/>
                <a:cs typeface="Myriad Pro" charset="0"/>
              </a:rPr>
              <a:t>to wear a </a:t>
            </a:r>
            <a:r>
              <a:rPr lang="en-US" sz="2400" dirty="0" smtClean="0">
                <a:solidFill>
                  <a:srgbClr val="EFF2EC"/>
                </a:solidFill>
                <a:latin typeface="Myriad Pro" charset="0"/>
                <a:ea typeface="Myriad Pro" charset="0"/>
                <a:cs typeface="Myriad Pro" charset="0"/>
              </a:rPr>
              <a:t>condom</a:t>
            </a:r>
            <a:r>
              <a:rPr lang="en-US" sz="2400" dirty="0">
                <a:solidFill>
                  <a:srgbClr val="EFF2EC"/>
                </a:solidFill>
                <a:latin typeface="Myriad Pro" charset="0"/>
                <a:ea typeface="Myriad Pro" charset="0"/>
                <a:cs typeface="Myriad Pro" charset="0"/>
              </a:rPr>
              <a:t>.</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7" name="Picture 6" descr="baby-203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871" y="4466231"/>
            <a:ext cx="2784929" cy="1974481"/>
          </a:xfrm>
          <a:prstGeom prst="rect">
            <a:avLst/>
          </a:prstGeom>
        </p:spPr>
      </p:pic>
    </p:spTree>
    <p:extLst>
      <p:ext uri="{BB962C8B-B14F-4D97-AF65-F5344CB8AC3E}">
        <p14:creationId xmlns:p14="http://schemas.microsoft.com/office/powerpoint/2010/main" val="55504162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9</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300453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Pornography is mainly accessed through…</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DVD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Magazines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Internet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Cinema</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978810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Pornography is mainly accessed through…</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DVD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Magazines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41372"/>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Internet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Cinema</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34725918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7"/>
            <a:ext cx="7439005" cy="2326461"/>
            <a:chOff x="608356" y="2865735"/>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865735"/>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60051"/>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causes the changes that happen in the body during puberty?</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Your height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Your age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C</a:t>
                </a:r>
                <a:r>
                  <a:rPr lang="en-US" sz="2400" b="1" dirty="0" smtClean="0">
                    <a:solidFill>
                      <a:srgbClr val="EFF2EC"/>
                    </a:solidFill>
                    <a:effectLst>
                      <a:outerShdw blurRad="50800" dist="38100" dir="2700000" algn="tl" rotWithShape="0">
                        <a:prstClr val="black">
                          <a:alpha val="40000"/>
                        </a:prstClr>
                      </a:outerShdw>
                    </a:effectLst>
                  </a:rPr>
                  <a:t>. Your Hormones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Your chocolate intake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2268731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Porn Stars</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22157"/>
          </a:xfrm>
        </p:spPr>
        <p:txBody>
          <a:bodyPr>
            <a:normAutofit/>
          </a:bodyPr>
          <a:lstStyle/>
          <a:p>
            <a:pPr>
              <a:lnSpc>
                <a:spcPct val="110000"/>
              </a:lnSpc>
            </a:pPr>
            <a:r>
              <a:rPr lang="en-US" sz="2400" dirty="0">
                <a:solidFill>
                  <a:srgbClr val="EFF2EC"/>
                </a:solidFill>
                <a:latin typeface="Myriad Pro" charset="0"/>
                <a:ea typeface="Myriad Pro" charset="0"/>
                <a:cs typeface="Myriad Pro" charset="0"/>
              </a:rPr>
              <a:t>Pornography usually means photos and videos of people getting naked, having all kinds of sex and masturbating. Porn can be disturbing and seeing it might make you feel uncomfortable or strange. Accessing porn through the internet can put your computer at risk of viruses, as well as meaning you may stumble across nasty images,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which may </a:t>
            </a:r>
            <a:r>
              <a:rPr lang="en-US" sz="2400" dirty="0">
                <a:solidFill>
                  <a:srgbClr val="EFF2EC"/>
                </a:solidFill>
                <a:latin typeface="Myriad Pro" charset="0"/>
                <a:ea typeface="Myriad Pro" charset="0"/>
                <a:cs typeface="Myriad Pro" charset="0"/>
              </a:rPr>
              <a:t>even be illegal! Porn is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not </a:t>
            </a:r>
            <a:r>
              <a:rPr lang="en-US" sz="2400" dirty="0">
                <a:solidFill>
                  <a:srgbClr val="EFF2EC"/>
                </a:solidFill>
                <a:latin typeface="Myriad Pro" charset="0"/>
                <a:ea typeface="Myriad Pro" charset="0"/>
                <a:cs typeface="Myriad Pro" charset="0"/>
              </a:rPr>
              <a:t>reality </a:t>
            </a:r>
            <a:r>
              <a:rPr lang="en-US" sz="2400" dirty="0" smtClean="0">
                <a:solidFill>
                  <a:srgbClr val="EFF2EC"/>
                </a:solidFill>
                <a:latin typeface="Myriad Pro" charset="0"/>
                <a:ea typeface="Myriad Pro" charset="0"/>
                <a:cs typeface="Myriad Pro" charset="0"/>
              </a:rPr>
              <a:t>and </a:t>
            </a:r>
            <a:r>
              <a:rPr lang="en-US" sz="2400" dirty="0">
                <a:solidFill>
                  <a:srgbClr val="EFF2EC"/>
                </a:solidFill>
                <a:latin typeface="Myriad Pro" charset="0"/>
                <a:ea typeface="Myriad Pro" charset="0"/>
                <a:cs typeface="Myriad Pro" charset="0"/>
              </a:rPr>
              <a:t>sex in real life is not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like </a:t>
            </a:r>
            <a:r>
              <a:rPr lang="en-US" sz="2400" dirty="0">
                <a:solidFill>
                  <a:srgbClr val="EFF2EC"/>
                </a:solidFill>
                <a:latin typeface="Myriad Pro" charset="0"/>
                <a:ea typeface="Myriad Pro" charset="0"/>
                <a:cs typeface="Myriad Pro" charset="0"/>
              </a:rPr>
              <a:t>in porn </a:t>
            </a:r>
            <a:r>
              <a:rPr lang="en-US" sz="2400" dirty="0" smtClean="0">
                <a:solidFill>
                  <a:srgbClr val="EFF2EC"/>
                </a:solidFill>
                <a:latin typeface="Myriad Pro" charset="0"/>
                <a:ea typeface="Myriad Pro" charset="0"/>
                <a:cs typeface="Myriad Pro" charset="0"/>
              </a:rPr>
              <a:t>films</a:t>
            </a:r>
            <a:r>
              <a:rPr lang="en-US" sz="2400" dirty="0">
                <a:solidFill>
                  <a:srgbClr val="EFF2EC"/>
                </a:solidFill>
                <a:latin typeface="Myriad Pro" charset="0"/>
                <a:ea typeface="Myriad Pro" charset="0"/>
                <a:cs typeface="Myriad Pro" charset="0"/>
              </a:rPr>
              <a:t>. Remember, you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don</a:t>
            </a:r>
            <a:r>
              <a:rPr lang="uk-UA" sz="2400" dirty="0" smtClean="0">
                <a:solidFill>
                  <a:srgbClr val="EFF2EC"/>
                </a:solidFill>
                <a:latin typeface="Myriad Pro" charset="0"/>
                <a:ea typeface="Myriad Pro" charset="0"/>
                <a:cs typeface="Myriad Pro" charset="0"/>
              </a:rPr>
              <a:t>’</a:t>
            </a:r>
            <a:r>
              <a:rPr lang="en-US" sz="2400" dirty="0" smtClean="0">
                <a:solidFill>
                  <a:srgbClr val="EFF2EC"/>
                </a:solidFill>
                <a:latin typeface="Myriad Pro" charset="0"/>
                <a:ea typeface="Myriad Pro" charset="0"/>
                <a:cs typeface="Myriad Pro" charset="0"/>
              </a:rPr>
              <a:t>t </a:t>
            </a:r>
            <a:r>
              <a:rPr lang="en-US" sz="2400" dirty="0">
                <a:solidFill>
                  <a:srgbClr val="EFF2EC"/>
                </a:solidFill>
                <a:latin typeface="Myriad Pro" charset="0"/>
                <a:ea typeface="Myriad Pro" charset="0"/>
                <a:cs typeface="Myriad Pro" charset="0"/>
              </a:rPr>
              <a:t>have to </a:t>
            </a:r>
            <a:r>
              <a:rPr lang="en-US" sz="2400" dirty="0" smtClean="0">
                <a:solidFill>
                  <a:srgbClr val="EFF2EC"/>
                </a:solidFill>
                <a:latin typeface="Myriad Pro" charset="0"/>
                <a:ea typeface="Myriad Pro" charset="0"/>
                <a:cs typeface="Myriad Pro" charset="0"/>
              </a:rPr>
              <a:t>look </a:t>
            </a:r>
            <a:r>
              <a:rPr lang="en-US" sz="2400" dirty="0">
                <a:solidFill>
                  <a:srgbClr val="EFF2EC"/>
                </a:solidFill>
                <a:latin typeface="Myriad Pro" charset="0"/>
                <a:ea typeface="Myriad Pro" charset="0"/>
                <a:cs typeface="Myriad Pro" charset="0"/>
              </a:rPr>
              <a:t>at porn and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you’re </a:t>
            </a:r>
            <a:r>
              <a:rPr lang="en-US" sz="2400" dirty="0">
                <a:solidFill>
                  <a:srgbClr val="EFF2EC"/>
                </a:solidFill>
                <a:latin typeface="Myriad Pro" charset="0"/>
                <a:ea typeface="Myriad Pro" charset="0"/>
                <a:cs typeface="Myriad Pro" charset="0"/>
              </a:rPr>
              <a:t>not odd if you </a:t>
            </a:r>
            <a:r>
              <a:rPr lang="en-US" sz="2400" dirty="0" smtClean="0">
                <a:solidFill>
                  <a:srgbClr val="EFF2EC"/>
                </a:solidFill>
                <a:latin typeface="Myriad Pro" charset="0"/>
                <a:ea typeface="Myriad Pro" charset="0"/>
                <a:cs typeface="Myriad Pro" charset="0"/>
              </a:rPr>
              <a:t>don</a:t>
            </a:r>
            <a:r>
              <a:rPr lang="uk-UA" sz="2400" dirty="0" smtClean="0">
                <a:solidFill>
                  <a:srgbClr val="EFF2EC"/>
                </a:solidFill>
                <a:latin typeface="Myriad Pro" charset="0"/>
                <a:ea typeface="Myriad Pro" charset="0"/>
                <a:cs typeface="Myriad Pro" charset="0"/>
              </a:rPr>
              <a:t>’</a:t>
            </a:r>
            <a:r>
              <a:rPr lang="en-US" sz="2400" dirty="0" smtClean="0">
                <a:solidFill>
                  <a:srgbClr val="EFF2EC"/>
                </a:solidFill>
                <a:latin typeface="Myriad Pro" charset="0"/>
                <a:ea typeface="Myriad Pro" charset="0"/>
                <a:cs typeface="Myriad Pro" charset="0"/>
              </a:rPr>
              <a:t>t</a:t>
            </a:r>
            <a:r>
              <a:rPr lang="en-US" sz="2400" dirty="0">
                <a:solidFill>
                  <a:srgbClr val="EFF2EC"/>
                </a:solidFill>
                <a:latin typeface="Myriad Pro" charset="0"/>
                <a:ea typeface="Myriad Pro" charset="0"/>
                <a:cs typeface="Myriad Pro" charset="0"/>
              </a:rPr>
              <a:t>.</a:t>
            </a:r>
          </a:p>
        </p:txBody>
      </p:sp>
      <p:pic>
        <p:nvPicPr>
          <p:cNvPr id="4" name="Picture 3"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5" name="Picture 4"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6" name="Picture 5" descr="XRATED 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513" y="4145641"/>
            <a:ext cx="2449287" cy="2449287"/>
          </a:xfrm>
          <a:prstGeom prst="rect">
            <a:avLst/>
          </a:prstGeom>
        </p:spPr>
      </p:pic>
    </p:spTree>
    <p:extLst>
      <p:ext uri="{BB962C8B-B14F-4D97-AF65-F5344CB8AC3E}">
        <p14:creationId xmlns:p14="http://schemas.microsoft.com/office/powerpoint/2010/main" val="402201640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3740" y="2518555"/>
              <a:ext cx="7289584"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10</a:t>
              </a: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3506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true?</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5"/>
            <a:ext cx="4365213" cy="993736"/>
            <a:chOff x="0" y="3076485"/>
            <a:chExt cx="4365213" cy="993736"/>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5"/>
              <a:ext cx="3913971" cy="993736"/>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710324"/>
                <a:ext cx="6851998" cy="1277148"/>
              </a:xfrm>
              <a:prstGeom prst="rect">
                <a:avLst/>
              </a:prstGeom>
              <a:no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A. The average age when people first have sex is 17</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41376"/>
            <a:ext cx="4365213" cy="1030023"/>
            <a:chOff x="0" y="3040203"/>
            <a:chExt cx="4365213" cy="1030023"/>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40203"/>
              <a:ext cx="3913971" cy="1030023"/>
              <a:chOff x="608356" y="2389063"/>
              <a:chExt cx="7439005" cy="1858335"/>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389063"/>
                <a:ext cx="6851998" cy="1832428"/>
              </a:xfrm>
              <a:prstGeom prst="rect">
                <a:avLst/>
              </a:prstGeom>
              <a:no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B. You only need to start wearing a bra when your periods start</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710324"/>
                <a:ext cx="6851998" cy="1277144"/>
              </a:xfrm>
              <a:prstGeom prst="rect">
                <a:avLst/>
              </a:prstGeom>
              <a:no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C. Sex standing up prevents pregnancy</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729578"/>
                <a:ext cx="6851998" cy="1277144"/>
              </a:xfrm>
              <a:prstGeom prst="rect">
                <a:avLst/>
              </a:prstGeom>
              <a:noFill/>
              <a:scene3d>
                <a:camera prst="orthographicFront"/>
                <a:lightRig rig="threePt" dir="t"/>
              </a:scene3d>
              <a:sp3d>
                <a:bevelT/>
              </a:sp3d>
            </p:spPr>
            <p:txBody>
              <a:bodyPr wrap="square" rtlCol="0">
                <a:spAutoFit/>
              </a:bodyPr>
              <a:lstStyle/>
              <a:p>
                <a:pPr algn="ctr"/>
                <a:r>
                  <a:rPr lang="en-US" sz="2000" b="1" dirty="0">
                    <a:solidFill>
                      <a:srgbClr val="EFF2EC"/>
                    </a:solidFill>
                    <a:effectLst>
                      <a:outerShdw blurRad="50800" dist="38100" dir="2700000" algn="tl" rotWithShape="0">
                        <a:prstClr val="black">
                          <a:alpha val="40000"/>
                        </a:prstClr>
                      </a:outerShdw>
                    </a:effectLst>
                  </a:rPr>
                  <a:t>D</a:t>
                </a:r>
                <a:r>
                  <a:rPr lang="en-US" sz="2000" b="1" dirty="0" smtClean="0">
                    <a:solidFill>
                      <a:srgbClr val="EFF2EC"/>
                    </a:solidFill>
                    <a:effectLst>
                      <a:outerShdw blurRad="50800" dist="38100" dir="2700000" algn="tl" rotWithShape="0">
                        <a:prstClr val="black">
                          <a:alpha val="40000"/>
                        </a:prstClr>
                      </a:outerShdw>
                    </a:effectLst>
                  </a:rPr>
                  <a:t>. Underarm hair keeps on growing if you don’t shave</a:t>
                </a:r>
                <a:endParaRPr lang="en-US" sz="20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941809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true?</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5"/>
            <a:ext cx="4365213" cy="993736"/>
            <a:chOff x="0" y="3076485"/>
            <a:chExt cx="4365213" cy="993736"/>
          </a:xfrm>
          <a:solidFill>
            <a:srgbClr val="00FF08"/>
          </a:solidFill>
        </p:grpSpPr>
        <p:cxnSp>
          <p:nvCxnSpPr>
            <p:cNvPr id="11" name="Straight Connector 10"/>
            <p:cNvCxnSpPr/>
            <p:nvPr/>
          </p:nvCxnSpPr>
          <p:spPr>
            <a:xfrm flipH="1">
              <a:off x="0" y="3575072"/>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5"/>
              <a:ext cx="3913971" cy="993736"/>
              <a:chOff x="608356" y="2454527"/>
              <a:chExt cx="7439005" cy="1792871"/>
            </a:xfrm>
            <a:grpFill/>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710324"/>
                <a:ext cx="6851998" cy="1277148"/>
              </a:xfrm>
              <a:prstGeom prst="rect">
                <a:avLst/>
              </a:prstGeom>
              <a:grp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A. The average age when people first have sex is 17</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41376"/>
            <a:ext cx="4365213" cy="1030023"/>
            <a:chOff x="0" y="3040203"/>
            <a:chExt cx="4365213" cy="1030023"/>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40203"/>
              <a:ext cx="3913971" cy="1030023"/>
              <a:chOff x="608356" y="2389063"/>
              <a:chExt cx="7439005" cy="1858335"/>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389063"/>
                <a:ext cx="6851998" cy="1832428"/>
              </a:xfrm>
              <a:prstGeom prst="rect">
                <a:avLst/>
              </a:prstGeom>
              <a:no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B. You only need to start wearing a bra when your periods start</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710324"/>
                <a:ext cx="6851998" cy="1277144"/>
              </a:xfrm>
              <a:prstGeom prst="rect">
                <a:avLst/>
              </a:prstGeom>
              <a:noFill/>
              <a:scene3d>
                <a:camera prst="orthographicFront"/>
                <a:lightRig rig="threePt" dir="t"/>
              </a:scene3d>
              <a:sp3d>
                <a:bevelT/>
              </a:sp3d>
            </p:spPr>
            <p:txBody>
              <a:bodyPr wrap="square" rtlCol="0">
                <a:spAutoFit/>
              </a:bodyPr>
              <a:lstStyle/>
              <a:p>
                <a:pPr algn="ctr"/>
                <a:r>
                  <a:rPr lang="en-US" sz="2000" b="1" dirty="0" smtClean="0">
                    <a:solidFill>
                      <a:srgbClr val="EFF2EC"/>
                    </a:solidFill>
                    <a:effectLst>
                      <a:outerShdw blurRad="50800" dist="38100" dir="2700000" algn="tl" rotWithShape="0">
                        <a:prstClr val="black">
                          <a:alpha val="40000"/>
                        </a:prstClr>
                      </a:outerShdw>
                    </a:effectLst>
                  </a:rPr>
                  <a:t>C. Sex standing up prevents pregnancy</a:t>
                </a:r>
                <a:endParaRPr lang="en-US" sz="20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729578"/>
                <a:ext cx="6851998" cy="1277144"/>
              </a:xfrm>
              <a:prstGeom prst="rect">
                <a:avLst/>
              </a:prstGeom>
              <a:noFill/>
              <a:scene3d>
                <a:camera prst="orthographicFront"/>
                <a:lightRig rig="threePt" dir="t"/>
              </a:scene3d>
              <a:sp3d>
                <a:bevelT/>
              </a:sp3d>
            </p:spPr>
            <p:txBody>
              <a:bodyPr wrap="square" rtlCol="0">
                <a:spAutoFit/>
              </a:bodyPr>
              <a:lstStyle/>
              <a:p>
                <a:pPr algn="ctr"/>
                <a:r>
                  <a:rPr lang="en-US" sz="2000" b="1" dirty="0">
                    <a:solidFill>
                      <a:srgbClr val="EFF2EC"/>
                    </a:solidFill>
                    <a:effectLst>
                      <a:outerShdw blurRad="50800" dist="38100" dir="2700000" algn="tl" rotWithShape="0">
                        <a:prstClr val="black">
                          <a:alpha val="40000"/>
                        </a:prstClr>
                      </a:outerShdw>
                    </a:effectLst>
                  </a:rPr>
                  <a:t>D</a:t>
                </a:r>
                <a:r>
                  <a:rPr lang="en-US" sz="2000" b="1" dirty="0" smtClean="0">
                    <a:solidFill>
                      <a:srgbClr val="EFF2EC"/>
                    </a:solidFill>
                    <a:effectLst>
                      <a:outerShdw blurRad="50800" dist="38100" dir="2700000" algn="tl" rotWithShape="0">
                        <a:prstClr val="black">
                          <a:alpha val="40000"/>
                        </a:prstClr>
                      </a:outerShdw>
                    </a:effectLst>
                  </a:rPr>
                  <a:t>. Underarm hair keeps on growing if you don’t shave</a:t>
                </a:r>
                <a:endParaRPr lang="en-US" sz="20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5165626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Trigger Hormones</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All the changes that happen during puberty are caused by hormones. A part of your brain, about the size of a grape, called the </a:t>
            </a:r>
            <a:r>
              <a:rPr lang="en-US" sz="2400" dirty="0" err="1">
                <a:solidFill>
                  <a:srgbClr val="EFF2EC"/>
                </a:solidFill>
                <a:latin typeface="Myriad Pro" charset="0"/>
                <a:ea typeface="Myriad Pro" charset="0"/>
                <a:cs typeface="Myriad Pro" charset="0"/>
              </a:rPr>
              <a:t>hypothalmus</a:t>
            </a:r>
            <a:r>
              <a:rPr lang="en-US" sz="2400" dirty="0">
                <a:solidFill>
                  <a:srgbClr val="EFF2EC"/>
                </a:solidFill>
                <a:latin typeface="Myriad Pro" charset="0"/>
                <a:ea typeface="Myriad Pro" charset="0"/>
                <a:cs typeface="Myriad Pro" charset="0"/>
              </a:rPr>
              <a:t>, is responsible for producing the hormone that triggers puberty and the production of more new hormones, which are responsible for the main physical changes to your body.</a:t>
            </a:r>
          </a:p>
          <a:p>
            <a:pPr marL="36576" indent="0">
              <a:buNone/>
            </a:pPr>
            <a:endParaRPr lang="en-US" sz="2400" dirty="0">
              <a:solidFill>
                <a:srgbClr val="EFF2EC"/>
              </a:solidFill>
            </a:endParaRPr>
          </a:p>
        </p:txBody>
      </p:sp>
      <p:pic>
        <p:nvPicPr>
          <p:cNvPr id="6" name="Picture 5" descr="HYPOTHALM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79" y="4127381"/>
            <a:ext cx="2881680" cy="2161260"/>
          </a:xfrm>
          <a:prstGeom prst="rect">
            <a:avLst/>
          </a:prstGeom>
        </p:spPr>
      </p:pic>
      <p:cxnSp>
        <p:nvCxnSpPr>
          <p:cNvPr id="8" name="Straight Connector 7"/>
          <p:cNvCxnSpPr/>
          <p:nvPr/>
        </p:nvCxnSpPr>
        <p:spPr>
          <a:xfrm flipV="1">
            <a:off x="4439923" y="4620913"/>
            <a:ext cx="1803719" cy="811061"/>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211623" y="4290084"/>
            <a:ext cx="2305345" cy="400110"/>
          </a:xfrm>
          <a:prstGeom prst="rect">
            <a:avLst/>
          </a:prstGeom>
          <a:noFill/>
        </p:spPr>
        <p:txBody>
          <a:bodyPr wrap="square" rtlCol="0">
            <a:spAutoFit/>
          </a:bodyPr>
          <a:lstStyle/>
          <a:p>
            <a:r>
              <a:rPr lang="en-US" sz="2000" dirty="0" err="1" smtClean="0">
                <a:solidFill>
                  <a:srgbClr val="EFF2EC"/>
                </a:solidFill>
              </a:rPr>
              <a:t>Hypothalmus</a:t>
            </a:r>
            <a:endParaRPr lang="en-US" sz="2000" dirty="0">
              <a:solidFill>
                <a:srgbClr val="EFF2EC"/>
              </a:solidFill>
            </a:endParaRPr>
          </a:p>
        </p:txBody>
      </p:sp>
      <p:pic>
        <p:nvPicPr>
          <p:cNvPr id="7" name="Picture 6"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10" name="Picture 9"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7012688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2</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781258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763228"/>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err="1" smtClean="0">
                  <a:solidFill>
                    <a:srgbClr val="EFF2EC"/>
                  </a:solidFill>
                  <a:effectLst>
                    <a:outerShdw blurRad="50800" dist="38100" dir="2700000" algn="tl" rotWithShape="0">
                      <a:prstClr val="black">
                        <a:alpha val="40000"/>
                      </a:prstClr>
                    </a:outerShdw>
                  </a:effectLst>
                </a:rPr>
                <a:t>Oestrogen</a:t>
              </a:r>
              <a:r>
                <a:rPr lang="en-US" sz="3200" b="1" dirty="0" smtClean="0">
                  <a:solidFill>
                    <a:srgbClr val="EFF2EC"/>
                  </a:solidFill>
                  <a:effectLst>
                    <a:outerShdw blurRad="50800" dist="38100" dir="2700000" algn="tl" rotWithShape="0">
                      <a:prstClr val="black">
                        <a:alpha val="40000"/>
                      </a:prstClr>
                    </a:outerShdw>
                  </a:effectLst>
                </a:rPr>
                <a:t> and progesterone are the main female hormones produced in the…</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Ovaries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Stomach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Kidneys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Brain</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544462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763225"/>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err="1">
                  <a:solidFill>
                    <a:srgbClr val="EFF2EC"/>
                  </a:solidFill>
                  <a:effectLst>
                    <a:outerShdw blurRad="50800" dist="38100" dir="2700000" algn="tl" rotWithShape="0">
                      <a:prstClr val="black">
                        <a:alpha val="40000"/>
                      </a:prstClr>
                    </a:outerShdw>
                  </a:effectLst>
                </a:rPr>
                <a:t>Oestrogen</a:t>
              </a:r>
              <a:r>
                <a:rPr lang="en-US" sz="3200" b="1" dirty="0">
                  <a:solidFill>
                    <a:srgbClr val="EFF2EC"/>
                  </a:solidFill>
                  <a:effectLst>
                    <a:outerShdw blurRad="50800" dist="38100" dir="2700000" algn="tl" rotWithShape="0">
                      <a:prstClr val="black">
                        <a:alpha val="40000"/>
                      </a:prstClr>
                    </a:outerShdw>
                  </a:effectLst>
                </a:rPr>
                <a:t> and progesterone are the main female hormones produced in the…</a:t>
              </a:r>
            </a:p>
          </p:txBody>
        </p:sp>
      </p:grpSp>
      <p:grpSp>
        <p:nvGrpSpPr>
          <p:cNvPr id="15" name="Group 14"/>
          <p:cNvGrpSpPr/>
          <p:nvPr/>
        </p:nvGrpSpPr>
        <p:grpSpPr>
          <a:xfrm>
            <a:off x="0" y="3610089"/>
            <a:ext cx="4365213" cy="993739"/>
            <a:chOff x="0" y="3076489"/>
            <a:chExt cx="4365213" cy="993739"/>
          </a:xfrm>
          <a:solidFill>
            <a:srgbClr val="00FF08"/>
          </a:solidFill>
        </p:grpSpPr>
        <p:cxnSp>
          <p:nvCxnSpPr>
            <p:cNvPr id="11" name="Straight Connector 10"/>
            <p:cNvCxnSpPr/>
            <p:nvPr/>
          </p:nvCxnSpPr>
          <p:spPr>
            <a:xfrm flipH="1">
              <a:off x="0" y="3575072"/>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Ovaries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Stomach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Kidneys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Brain</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3844503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Trigger Hormones</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main sex hormones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in girls </a:t>
            </a:r>
            <a:r>
              <a:rPr lang="en-US" sz="2400" dirty="0">
                <a:solidFill>
                  <a:srgbClr val="EFF2EC"/>
                </a:solidFill>
                <a:latin typeface="Myriad Pro" charset="0"/>
                <a:ea typeface="Myriad Pro" charset="0"/>
                <a:cs typeface="Myriad Pro" charset="0"/>
              </a:rPr>
              <a:t>are called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err="1" smtClean="0">
                <a:solidFill>
                  <a:srgbClr val="EFF2EC"/>
                </a:solidFill>
                <a:latin typeface="Myriad Pro" charset="0"/>
                <a:ea typeface="Myriad Pro" charset="0"/>
                <a:cs typeface="Myriad Pro" charset="0"/>
              </a:rPr>
              <a:t>oestrogen</a:t>
            </a:r>
            <a:r>
              <a:rPr lang="en-US" sz="2400" dirty="0" smtClean="0">
                <a:solidFill>
                  <a:srgbClr val="EFF2EC"/>
                </a:solidFill>
                <a:latin typeface="Myriad Pro" charset="0"/>
                <a:ea typeface="Myriad Pro" charset="0"/>
                <a:cs typeface="Myriad Pro" charset="0"/>
              </a:rPr>
              <a:t> and </a:t>
            </a:r>
            <a:br>
              <a:rPr lang="en-US" sz="2400" dirty="0" smtClean="0">
                <a:solidFill>
                  <a:srgbClr val="EFF2EC"/>
                </a:solidFill>
                <a:latin typeface="Myriad Pro" charset="0"/>
                <a:ea typeface="Myriad Pro" charset="0"/>
                <a:cs typeface="Myriad Pro" charset="0"/>
              </a:rPr>
            </a:br>
            <a:r>
              <a:rPr lang="en-US" sz="2400" dirty="0" err="1" smtClean="0">
                <a:solidFill>
                  <a:srgbClr val="EFF2EC"/>
                </a:solidFill>
                <a:latin typeface="Myriad Pro" charset="0"/>
                <a:ea typeface="Myriad Pro" charset="0"/>
                <a:cs typeface="Myriad Pro" charset="0"/>
              </a:rPr>
              <a:t>progestorone</a:t>
            </a:r>
            <a:r>
              <a:rPr lang="en-US" sz="2400" dirty="0">
                <a:solidFill>
                  <a:srgbClr val="EFF2EC"/>
                </a:solidFill>
                <a:latin typeface="Myriad Pro" charset="0"/>
                <a:ea typeface="Myriad Pro" charset="0"/>
                <a:cs typeface="Myriad Pro" charset="0"/>
              </a:rPr>
              <a:t>. They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are </a:t>
            </a:r>
            <a:r>
              <a:rPr lang="en-US" sz="2400" dirty="0">
                <a:solidFill>
                  <a:srgbClr val="EFF2EC"/>
                </a:solidFill>
                <a:latin typeface="Myriad Pro" charset="0"/>
                <a:ea typeface="Myriad Pro" charset="0"/>
                <a:cs typeface="Myriad Pro" charset="0"/>
              </a:rPr>
              <a:t>produced in the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ovaries</a:t>
            </a:r>
            <a:r>
              <a:rPr lang="en-US" sz="2400" dirty="0">
                <a:solidFill>
                  <a:srgbClr val="EFF2EC"/>
                </a:solidFill>
                <a:latin typeface="Myriad Pro" charset="0"/>
                <a:ea typeface="Myriad Pro" charset="0"/>
                <a:cs typeface="Myriad Pro" charset="0"/>
              </a:rPr>
              <a:t>. They cause your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breasts </a:t>
            </a:r>
            <a:r>
              <a:rPr lang="en-US" sz="2400" dirty="0">
                <a:solidFill>
                  <a:srgbClr val="EFF2EC"/>
                </a:solidFill>
                <a:latin typeface="Myriad Pro" charset="0"/>
                <a:ea typeface="Myriad Pro" charset="0"/>
                <a:cs typeface="Myriad Pro" charset="0"/>
              </a:rPr>
              <a:t>to develop,  your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hips </a:t>
            </a:r>
            <a:r>
              <a:rPr lang="en-US" sz="2400" dirty="0">
                <a:solidFill>
                  <a:srgbClr val="EFF2EC"/>
                </a:solidFill>
                <a:latin typeface="Myriad Pro" charset="0"/>
                <a:ea typeface="Myriad Pro" charset="0"/>
                <a:cs typeface="Myriad Pro" charset="0"/>
              </a:rPr>
              <a:t>and shoulders to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widen</a:t>
            </a:r>
            <a:r>
              <a:rPr lang="en-US" sz="2400" dirty="0">
                <a:solidFill>
                  <a:srgbClr val="EFF2EC"/>
                </a:solidFill>
                <a:latin typeface="Myriad Pro" charset="0"/>
                <a:ea typeface="Myriad Pro" charset="0"/>
                <a:cs typeface="Myriad Pro" charset="0"/>
              </a:rPr>
              <a:t>, they kick start your periods and make your body hair sprout. </a:t>
            </a:r>
          </a:p>
        </p:txBody>
      </p:sp>
      <p:pic>
        <p:nvPicPr>
          <p:cNvPr id="4" name="Picture 3" descr="bear-422682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866" y="1769352"/>
            <a:ext cx="3580933" cy="2383559"/>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7" name="Picture 6" descr="LADY BI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7428" y="1769352"/>
            <a:ext cx="3723690" cy="2757291"/>
          </a:xfrm>
          <a:prstGeom prst="rect">
            <a:avLst/>
          </a:prstGeom>
        </p:spPr>
      </p:pic>
    </p:spTree>
    <p:extLst>
      <p:ext uri="{BB962C8B-B14F-4D97-AF65-F5344CB8AC3E}">
        <p14:creationId xmlns:p14="http://schemas.microsoft.com/office/powerpoint/2010/main" val="107876206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7" name="Bubbles"/>
          </p:stSnd>
        </p:sndAc>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chnic">
  <a:themeElements>
    <a:clrScheme name="Custom 15">
      <a:dk1>
        <a:srgbClr val="9C0050"/>
      </a:dk1>
      <a:lt1>
        <a:srgbClr val="7905B1"/>
      </a:lt1>
      <a:dk2>
        <a:srgbClr val="6B0077"/>
      </a:dk2>
      <a:lt2>
        <a:srgbClr val="45005E"/>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462</TotalTime>
  <Words>1078</Words>
  <Application>Microsoft Macintosh PowerPoint</Application>
  <PresentationFormat>On-screen Show (4:3)</PresentationFormat>
  <Paragraphs>135</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Technic</vt:lpstr>
      <vt:lpstr>PowerPoint Presentation</vt:lpstr>
      <vt:lpstr>PowerPoint Presentation</vt:lpstr>
      <vt:lpstr>PowerPoint Presentation</vt:lpstr>
      <vt:lpstr>PowerPoint Presentation</vt:lpstr>
      <vt:lpstr>Trigger Hormones</vt:lpstr>
      <vt:lpstr>PowerPoint Presentation</vt:lpstr>
      <vt:lpstr>PowerPoint Presentation</vt:lpstr>
      <vt:lpstr>PowerPoint Presentation</vt:lpstr>
      <vt:lpstr>Trigger Hormones</vt:lpstr>
      <vt:lpstr>PowerPoint Presentation</vt:lpstr>
      <vt:lpstr>PowerPoint Presentation</vt:lpstr>
      <vt:lpstr>PowerPoint Presentation</vt:lpstr>
      <vt:lpstr>Periods</vt:lpstr>
      <vt:lpstr>Periods</vt:lpstr>
      <vt:lpstr>PowerPoint Presentation</vt:lpstr>
      <vt:lpstr>PowerPoint Presentation</vt:lpstr>
      <vt:lpstr>PowerPoint Presentation</vt:lpstr>
      <vt:lpstr>Sanitary Hygiene</vt:lpstr>
      <vt:lpstr>Sanitary Hygiene</vt:lpstr>
      <vt:lpstr>PowerPoint Presentation</vt:lpstr>
      <vt:lpstr>PowerPoint Presentation</vt:lpstr>
      <vt:lpstr>PowerPoint Presentation</vt:lpstr>
      <vt:lpstr>Sexuality</vt:lpstr>
      <vt:lpstr>PowerPoint Presentation</vt:lpstr>
      <vt:lpstr>PowerPoint Presentation</vt:lpstr>
      <vt:lpstr>PowerPoint Presentation</vt:lpstr>
      <vt:lpstr>Bullying Behaviour</vt:lpstr>
      <vt:lpstr>PowerPoint Presentation</vt:lpstr>
      <vt:lpstr>PowerPoint Presentation</vt:lpstr>
      <vt:lpstr>PowerPoint Presentation</vt:lpstr>
      <vt:lpstr>Let’s Talk About Sex!</vt:lpstr>
      <vt:lpstr>Let’s Talk About Sex!</vt:lpstr>
      <vt:lpstr>PowerPoint Presentation</vt:lpstr>
      <vt:lpstr>PowerPoint Presentation</vt:lpstr>
      <vt:lpstr>PowerPoint Presentation</vt:lpstr>
      <vt:lpstr>Making Babies</vt:lpstr>
      <vt:lpstr>PowerPoint Presentation</vt:lpstr>
      <vt:lpstr>PowerPoint Presentation</vt:lpstr>
      <vt:lpstr>PowerPoint Presentation</vt:lpstr>
      <vt:lpstr>Porn Stars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Wants To Be teenaware</dc:title>
  <dc:creator>Elaine</dc:creator>
  <cp:lastModifiedBy>Elaine</cp:lastModifiedBy>
  <cp:revision>76</cp:revision>
  <dcterms:created xsi:type="dcterms:W3CDTF">2016-02-12T13:38:22Z</dcterms:created>
  <dcterms:modified xsi:type="dcterms:W3CDTF">2016-02-17T14:50:01Z</dcterms:modified>
</cp:coreProperties>
</file>